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sldIdLst>
    <p:sldId id="256" r:id="rId2"/>
    <p:sldId id="280" r:id="rId3"/>
    <p:sldId id="282" r:id="rId4"/>
    <p:sldId id="284" r:id="rId5"/>
    <p:sldId id="271" r:id="rId6"/>
    <p:sldId id="260" r:id="rId7"/>
    <p:sldId id="259" r:id="rId8"/>
    <p:sldId id="263" r:id="rId9"/>
    <p:sldId id="257" r:id="rId10"/>
    <p:sldId id="279" r:id="rId11"/>
    <p:sldId id="277" r:id="rId12"/>
    <p:sldId id="262" r:id="rId13"/>
    <p:sldId id="283" r:id="rId14"/>
    <p:sldId id="286" r:id="rId15"/>
    <p:sldId id="287" r:id="rId16"/>
    <p:sldId id="288" r:id="rId17"/>
    <p:sldId id="285" r:id="rId18"/>
    <p:sldId id="273" r:id="rId19"/>
    <p:sldId id="264" r:id="rId20"/>
    <p:sldId id="289" r:id="rId21"/>
    <p:sldId id="281" r:id="rId22"/>
    <p:sldId id="265" r:id="rId23"/>
    <p:sldId id="267" r:id="rId24"/>
    <p:sldId id="270" r:id="rId25"/>
    <p:sldId id="290" r:id="rId26"/>
    <p:sldId id="291" r:id="rId27"/>
    <p:sldId id="29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17" autoAdjust="0"/>
    <p:restoredTop sz="94660"/>
  </p:normalViewPr>
  <p:slideViewPr>
    <p:cSldViewPr snapToGrid="0">
      <p:cViewPr>
        <p:scale>
          <a:sx n="72" d="100"/>
          <a:sy n="72" d="100"/>
        </p:scale>
        <p:origin x="-7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889F2-05DD-41EA-88D4-657DFE1318AF}" type="datetimeFigureOut">
              <a:rPr lang="fr-FR" smtClean="0"/>
              <a:t>27/06/2019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B26E9-642C-4E77-8456-65F5E0A85B5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784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06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présence de Son Excellence la Présidente de la République</a:t>
            </a:r>
            <a:r>
              <a:rPr lang="fr-FR" baseline="0" dirty="0" smtClean="0"/>
              <a:t> de Malte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985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présence de Son Excellence La Présidente de la République de Malte et notre</a:t>
            </a:r>
            <a:r>
              <a:rPr lang="fr-FR" baseline="0" dirty="0" smtClean="0"/>
              <a:t> </a:t>
            </a:r>
            <a:r>
              <a:rPr lang="fr-FR" dirty="0" smtClean="0"/>
              <a:t> Ministre du Commerce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69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Colloque International de l’UPL avec</a:t>
            </a:r>
            <a:r>
              <a:rPr lang="fr-FR" baseline="0" dirty="0" smtClean="0"/>
              <a:t> la participation du BE de l’UMPL- 7 Juin 2014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756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287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 l’initiative de l’UPL Tunisie, Il a été décidé</a:t>
            </a:r>
            <a:r>
              <a:rPr lang="fr-FR" baseline="0" dirty="0" smtClean="0"/>
              <a:t> de célébrer chaque année le 23 Septembre la Journée Mondiale des PL</a:t>
            </a:r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089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Cérémonie </a:t>
            </a:r>
            <a:r>
              <a:rPr lang="fr-FR" dirty="0" err="1" smtClean="0"/>
              <a:t>Doctor</a:t>
            </a:r>
            <a:r>
              <a:rPr lang="fr-FR" dirty="0" smtClean="0"/>
              <a:t> Honoris Causa Université de Sassari-Sardaigne Mai 2018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310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Réunion du Bureau</a:t>
            </a:r>
            <a:r>
              <a:rPr lang="fr-FR" baseline="0" dirty="0" smtClean="0"/>
              <a:t> Exécutif de l’UMPL à </a:t>
            </a:r>
            <a:r>
              <a:rPr lang="fr-FR" baseline="0" smtClean="0"/>
              <a:t>Tunis Octobre 2015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B26E9-642C-4E77-8456-65F5E0A85B5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621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6E44A11-93FF-4773-97D1-86EC71556266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4EB19DB-B299-4DD2-847D-06264CDD45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02146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8DADAEE-3C90-4984-9DEC-32D5B0F149C6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B52016A-D080-4557-B0F4-E18A10C61F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27300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5B97448-248F-43F6-9034-181B69C100E2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D5FA70-3FFB-46DA-AE52-2CAD56B302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69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D451183-A901-41B6-8A3A-7FA4125563FD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3136DD-7212-4C83-A1D6-A6E3013A12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18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27AE1B2-1618-41F5-8CF9-4A50BBE98E8C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AA97321-E430-4816-BE4C-D4A300B272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800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D717214-67D2-47F3-ACF0-F43904D827B0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0C26EDE-36E9-4B54-9633-B4019D9682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9566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7501BB4-947D-4B79-836A-C72E719A7CE8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EF8E97-D57E-4205-99E9-29DAE48FFD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700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14A401D-E3A8-417E-9178-B15A5C54DD48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A8F925-B63F-444E-AF60-50E14824F0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9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05BC11-3C35-4118-A039-63F3518B1316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C989431-3AD1-4BF4-85A0-01AF11D4C3A2}" type="datetime1">
              <a:rPr lang="fr-FR" smtClean="0"/>
              <a:pPr lvl="0"/>
              <a:t>27/06/2019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00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087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9990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3188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4778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241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BF7C0DE-2ACE-4A2B-905E-617C69B93CB9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FF185F-2ADD-476F-B3D5-1DC16691501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787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340E6AC-F588-4465-B6B6-AB7766A081ED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E94CC1-081E-457D-A734-318B27C1C6B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507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4460FAE3-04C3-46F2-B27C-B7A662C16484}" type="datetime1">
              <a:rPr lang="fr-FR" smtClean="0"/>
              <a:pPr lvl="0"/>
              <a:t>27/06/2019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lvl="0"/>
            <a:fld id="{79F4A6D3-13FA-4BBC-B3E5-F2AC0102C8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82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pl.org/" TargetMode="External"/><Relationship Id="rId2" Type="http://schemas.openxmlformats.org/officeDocument/2006/relationships/hyperlink" Target="mailto:info@ump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FCF9EE-E1CC-4608-81EA-82600111EE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21634" y="0"/>
            <a:ext cx="8229601" cy="6858000"/>
          </a:xfrm>
        </p:spPr>
        <p:txBody>
          <a:bodyPr>
            <a:normAutofit/>
          </a:bodyPr>
          <a:lstStyle/>
          <a:p>
            <a:pPr lvl="0" algn="l"/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L’Union des Professions Libérales</a:t>
            </a:r>
            <a:b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fr-FR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 N° 5041 du 21 Septembre 1982 </a:t>
            </a:r>
            <a:br>
              <a:rPr lang="fr-FR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fr-FR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Assemblée Générale Elective de l’ UPL</a:t>
            </a:r>
            <a:r>
              <a:rPr lang="fr-FR" sz="5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5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Samedi 29 Juin 2019à l’Hôtel Carthage Thalasso </a:t>
            </a:r>
            <a:r>
              <a:rPr lang="fr-FR" sz="20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Gammarth</a:t>
            </a:r>
            <a:r>
              <a:rPr lang="fr-FR" sz="5400" b="1" dirty="0">
                <a:solidFill>
                  <a:srgbClr val="7030A0"/>
                </a:solidFill>
              </a:rPr>
              <a:t/>
            </a:r>
            <a:br>
              <a:rPr lang="fr-FR" sz="5400" b="1" dirty="0">
                <a:solidFill>
                  <a:srgbClr val="7030A0"/>
                </a:solidFill>
              </a:rPr>
            </a:br>
            <a:r>
              <a:rPr lang="fr-FR" sz="5400" b="1" dirty="0" smtClean="0">
                <a:solidFill>
                  <a:srgbClr val="7030A0"/>
                </a:solidFill>
              </a:rPr>
              <a:t>    </a:t>
            </a:r>
            <a:r>
              <a:rPr lang="fr-FR" sz="5400" b="1" dirty="0">
                <a:solidFill>
                  <a:srgbClr val="7030A0"/>
                </a:solidFill>
              </a:rPr>
              <a:t/>
            </a:r>
            <a:br>
              <a:rPr lang="fr-FR" sz="5400" b="1" dirty="0">
                <a:solidFill>
                  <a:srgbClr val="7030A0"/>
                </a:solidFill>
              </a:rPr>
            </a:br>
            <a:r>
              <a:rPr lang="fr-FR" sz="5400" b="1" dirty="0" smtClean="0">
                <a:solidFill>
                  <a:srgbClr val="7030A0"/>
                </a:solidFill>
              </a:rPr>
              <a:t/>
            </a:r>
            <a:br>
              <a:rPr lang="fr-FR" sz="5400" b="1" dirty="0" smtClean="0">
                <a:solidFill>
                  <a:srgbClr val="7030A0"/>
                </a:solidFill>
              </a:rPr>
            </a:br>
            <a:endParaRPr lang="fr-FR" sz="5400" dirty="0">
              <a:solidFill>
                <a:srgbClr val="7030A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44F03E-CF1F-44CD-836C-B24B3F2E572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478157" y="3922643"/>
            <a:ext cx="4943061" cy="233238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</a:pPr>
            <a:r>
              <a:rPr lang="fr-FR" sz="2200" dirty="0" smtClean="0"/>
              <a:t>   </a:t>
            </a:r>
            <a:endParaRPr lang="fr-FR" sz="2200" dirty="0"/>
          </a:p>
          <a:p>
            <a:pPr lvl="0">
              <a:lnSpc>
                <a:spcPct val="80000"/>
              </a:lnSpc>
            </a:pPr>
            <a:r>
              <a:rPr lang="fr-FR" b="1" dirty="0" smtClean="0">
                <a:solidFill>
                  <a:srgbClr val="7030A0"/>
                </a:solidFill>
                <a:latin typeface="Arial" pitchFamily="34"/>
                <a:cs typeface="Arial" pitchFamily="34"/>
              </a:rPr>
              <a:t>Dr Faouzi </a:t>
            </a:r>
            <a:r>
              <a:rPr lang="fr-FR" b="1" dirty="0" err="1" smtClean="0">
                <a:solidFill>
                  <a:srgbClr val="7030A0"/>
                </a:solidFill>
                <a:latin typeface="Arial" pitchFamily="34"/>
                <a:cs typeface="Arial" pitchFamily="34"/>
              </a:rPr>
              <a:t>Kechrid</a:t>
            </a:r>
            <a:endParaRPr lang="fr-FR" b="1" dirty="0" smtClean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r>
              <a:rPr lang="fr-FR" b="1" dirty="0" smtClean="0">
                <a:solidFill>
                  <a:srgbClr val="7030A0"/>
                </a:solidFill>
                <a:latin typeface="Arial" pitchFamily="34"/>
                <a:cs typeface="Arial" pitchFamily="34"/>
              </a:rPr>
              <a:t>Président de l’UPL</a:t>
            </a:r>
          </a:p>
          <a:p>
            <a:pPr lvl="0">
              <a:lnSpc>
                <a:spcPct val="80000"/>
              </a:lnSpc>
            </a:pPr>
            <a:r>
              <a:rPr lang="fr-FR" b="1" dirty="0" smtClean="0">
                <a:solidFill>
                  <a:srgbClr val="7030A0"/>
                </a:solidFill>
                <a:latin typeface="Arial" pitchFamily="34"/>
                <a:cs typeface="Arial" pitchFamily="34"/>
              </a:rPr>
              <a:t>                         Vice Président de l’UMPL</a:t>
            </a:r>
          </a:p>
          <a:p>
            <a:pPr lvl="0">
              <a:lnSpc>
                <a:spcPct val="80000"/>
              </a:lnSpc>
            </a:pPr>
            <a:endParaRPr lang="fr-FR" sz="1600" b="1" dirty="0" smtClean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 smtClean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 smtClean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 smtClean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>
              <a:solidFill>
                <a:srgbClr val="7030A0"/>
              </a:solidFill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fr-FR" sz="1600" b="1" dirty="0">
              <a:solidFill>
                <a:srgbClr val="7030A0"/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09" y="0"/>
            <a:ext cx="316726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Admin\Desktop\logo UMP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5277679"/>
            <a:ext cx="8998226" cy="1596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4400"/>
          </a:xfrm>
        </p:spPr>
        <p:txBody>
          <a:bodyPr/>
          <a:lstStyle/>
          <a:p>
            <a:r>
              <a:rPr lang="fr-FR" dirty="0" smtClean="0"/>
              <a:t>Importance des Professions Libérales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97495"/>
            <a:ext cx="8596668" cy="5009321"/>
          </a:xfrm>
        </p:spPr>
        <p:txBody>
          <a:bodyPr>
            <a:noAutofit/>
          </a:bodyPr>
          <a:lstStyle/>
          <a:p>
            <a:r>
              <a:rPr lang="fr-FR" sz="2400" dirty="0" smtClean="0"/>
              <a:t>Les Professions Libérales sont présentes dans de très nombreux domaines d’activité:</a:t>
            </a:r>
          </a:p>
          <a:p>
            <a:r>
              <a:rPr lang="fr-FR" sz="2400" dirty="0" smtClean="0"/>
              <a:t>Les soins de santé</a:t>
            </a:r>
          </a:p>
          <a:p>
            <a:r>
              <a:rPr lang="fr-FR" sz="2400" dirty="0" smtClean="0"/>
              <a:t>Le secteur juridique</a:t>
            </a:r>
          </a:p>
          <a:p>
            <a:r>
              <a:rPr lang="fr-FR" sz="2400" dirty="0" smtClean="0"/>
              <a:t>Les métiers techniques (ingénieurs , architectes , experts…)</a:t>
            </a:r>
          </a:p>
          <a:p>
            <a:r>
              <a:rPr lang="fr-FR" sz="2400" dirty="0" smtClean="0"/>
              <a:t>Les métiers du chiffre (experts comptables , auditeurs…)</a:t>
            </a:r>
          </a:p>
          <a:p>
            <a:r>
              <a:rPr lang="fr-FR" sz="2400" dirty="0" smtClean="0"/>
              <a:t>etc.</a:t>
            </a:r>
          </a:p>
          <a:p>
            <a:pPr marL="0" indent="0">
              <a:buNone/>
            </a:pPr>
            <a:r>
              <a:rPr lang="fr-FR" sz="2400" dirty="0" smtClean="0"/>
              <a:t>Représentent des millions de personnes au niveau mondial</a:t>
            </a:r>
          </a:p>
        </p:txBody>
      </p:sp>
    </p:spTree>
    <p:extLst>
      <p:ext uri="{BB962C8B-B14F-4D97-AF65-F5344CB8AC3E}">
        <p14:creationId xmlns:p14="http://schemas.microsoft.com/office/powerpoint/2010/main" val="355166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F3CF88-D42D-4D8E-93D6-7FFE739579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7056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Types de Professions Libérales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4F06F69-735E-4739-9111-A7B33850DCB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9174" y="1786596"/>
            <a:ext cx="9182965" cy="485335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80000"/>
              </a:lnSpc>
            </a:pPr>
            <a:r>
              <a:rPr lang="fr-FR" dirty="0" smtClean="0"/>
              <a:t>Dans le monde ,il existe deux types de professions libérales: celles « règlementées » et les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  autres professions libérales non « règlementées ».</a:t>
            </a:r>
          </a:p>
          <a:p>
            <a:pPr marL="0" lvl="0" indent="0">
              <a:lnSpc>
                <a:spcPct val="80000"/>
              </a:lnSpc>
              <a:buNone/>
            </a:pPr>
            <a:endParaRPr lang="fr-FR" dirty="0" smtClean="0"/>
          </a:p>
          <a:p>
            <a:pPr lvl="0">
              <a:lnSpc>
                <a:spcPct val="80000"/>
              </a:lnSpc>
            </a:pPr>
            <a:r>
              <a:rPr lang="fr-FR" dirty="0" smtClean="0"/>
              <a:t>Dans un premier temps, l’Union des professions libérales « UPL » associe uniquement les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  professions libérales règlementées.</a:t>
            </a:r>
          </a:p>
          <a:p>
            <a:pPr marL="0" lvl="0" indent="0">
              <a:lnSpc>
                <a:spcPct val="80000"/>
              </a:lnSpc>
              <a:buNone/>
            </a:pPr>
            <a:endParaRPr lang="fr-FR" dirty="0" smtClean="0"/>
          </a:p>
          <a:p>
            <a:pPr lvl="0">
              <a:lnSpc>
                <a:spcPct val="80000"/>
              </a:lnSpc>
            </a:pPr>
            <a:r>
              <a:rPr lang="fr-FR" dirty="0" smtClean="0"/>
              <a:t>On distingue trois (3) catégories de professions libérales:</a:t>
            </a:r>
          </a:p>
          <a:p>
            <a:pPr lvl="0">
              <a:lnSpc>
                <a:spcPct val="80000"/>
              </a:lnSpc>
            </a:pPr>
            <a:endParaRPr lang="fr-FR" dirty="0" smtClean="0"/>
          </a:p>
          <a:p>
            <a:pPr marL="0" lvl="0" indent="0">
              <a:lnSpc>
                <a:spcPct val="8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-Celles organisées en </a:t>
            </a:r>
            <a:r>
              <a:rPr lang="fr-FR" b="1" dirty="0" smtClean="0"/>
              <a:t>ORDRES PROFESSIONNELS</a:t>
            </a:r>
          </a:p>
          <a:p>
            <a:pPr marL="0" lvl="0" indent="0">
              <a:lnSpc>
                <a:spcPct val="80000"/>
              </a:lnSpc>
              <a:buNone/>
            </a:pPr>
            <a:endParaRPr lang="fr-FR" b="1" dirty="0" smtClean="0"/>
          </a:p>
          <a:p>
            <a:pPr marL="0" lvl="0" indent="0">
              <a:lnSpc>
                <a:spcPct val="80000"/>
              </a:lnSpc>
              <a:buNone/>
            </a:pPr>
            <a:r>
              <a:rPr lang="fr-FR" dirty="0"/>
              <a:t> </a:t>
            </a:r>
            <a:r>
              <a:rPr lang="fr-FR" dirty="0" smtClean="0"/>
              <a:t>  -Celles qui font l’objet d’un </a:t>
            </a:r>
            <a:r>
              <a:rPr lang="fr-FR" b="1" dirty="0" smtClean="0"/>
              <a:t>STATUT PARTICULIER</a:t>
            </a:r>
          </a:p>
          <a:p>
            <a:pPr marL="0" lvl="0" indent="0">
              <a:lnSpc>
                <a:spcPct val="80000"/>
              </a:lnSpc>
              <a:buNone/>
            </a:pPr>
            <a:endParaRPr lang="fr-FR" b="1" dirty="0" smtClean="0"/>
          </a:p>
          <a:p>
            <a:pPr marL="0" lvl="0" indent="0">
              <a:lnSpc>
                <a:spcPct val="80000"/>
              </a:lnSpc>
              <a:buNone/>
            </a:pPr>
            <a:r>
              <a:rPr lang="fr-FR" b="1" dirty="0"/>
              <a:t> </a:t>
            </a:r>
            <a:r>
              <a:rPr lang="fr-FR" b="1" dirty="0" smtClean="0"/>
              <a:t>  -</a:t>
            </a:r>
            <a:r>
              <a:rPr lang="fr-FR" dirty="0" smtClean="0"/>
              <a:t>et Celles qui sont regroupées sous le terme d’</a:t>
            </a:r>
            <a:r>
              <a:rPr lang="fr-FR" b="1" dirty="0" smtClean="0"/>
              <a:t>OFFICIERS</a:t>
            </a:r>
            <a:r>
              <a:rPr lang="fr-FR" dirty="0" smtClean="0"/>
              <a:t> </a:t>
            </a:r>
            <a:r>
              <a:rPr lang="fr-FR" b="1" dirty="0" smtClean="0"/>
              <a:t>PUBLICS</a:t>
            </a:r>
            <a:endParaRPr lang="fr-FR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757" y="2070"/>
            <a:ext cx="1669774" cy="1135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988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Photo FK devant la Maison des PL UMPL Par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57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BCFFBA1-45A5-4E3C-9369-B850E46439A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662609"/>
            <a:ext cx="8596668" cy="5870713"/>
          </a:xfrm>
        </p:spPr>
        <p:txBody>
          <a:bodyPr anchorCtr="1">
            <a:normAutofit fontScale="92500" lnSpcReduction="20000"/>
          </a:bodyPr>
          <a:lstStyle/>
          <a:p>
            <a:pPr marL="0" lvl="0" indent="0" algn="ctr">
              <a:buNone/>
            </a:pPr>
            <a:endParaRPr lang="fr-FR" b="1" dirty="0"/>
          </a:p>
          <a:p>
            <a:pPr marL="0" lvl="0" indent="0" algn="ctr">
              <a:buNone/>
            </a:pPr>
            <a:r>
              <a:rPr lang="fr-FR" sz="48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L’Union </a:t>
            </a:r>
            <a:r>
              <a:rPr lang="fr-FR" sz="4800" b="1" dirty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fait la </a:t>
            </a:r>
            <a:r>
              <a:rPr lang="fr-FR" sz="48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force</a:t>
            </a:r>
          </a:p>
          <a:p>
            <a:pPr marL="0" lvl="0" indent="0" algn="ctr">
              <a:buNone/>
            </a:pPr>
            <a:r>
              <a:rPr lang="fr-FR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Professions dont les membres peuvent adhérer à « l’Union des Professions libérales »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Avocats                                     Courtiers d’Assurances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Architectes                                          Huissiers Notaires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Chirurgiens dentistes                                         Notaires 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Experts Comptables            Agents Généraux d’Assurances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Ingénieurs                                 Administrateurs Judiciaires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Médecins                                              Experts Judiciaires    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Médecins Vétérinaires                                           Liquidateurs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Pharmaciens                                                            Géomètres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Professions Paramédicales      Techniciens de la Comptabilité 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Conseillers Fiscaux                                                   Interprètes  </a:t>
            </a:r>
          </a:p>
          <a:p>
            <a:pPr marL="0" lvl="0" indent="0" algn="ctr">
              <a:buNone/>
            </a:pPr>
            <a:r>
              <a:rPr lang="fr-FR" sz="2200" b="1" dirty="0" smtClean="0">
                <a:solidFill>
                  <a:schemeClr val="accent1">
                    <a:lumMod val="50000"/>
                  </a:schemeClr>
                </a:solidFill>
                <a:latin typeface="Arial" pitchFamily="34"/>
                <a:cs typeface="Arial" pitchFamily="34"/>
              </a:rPr>
              <a:t>Intermédiaires en Bourse  </a:t>
            </a:r>
            <a:endParaRPr lang="fr-FR" sz="2200" b="1" dirty="0">
              <a:solidFill>
                <a:schemeClr val="accent1">
                  <a:lumMod val="50000"/>
                </a:schemeClr>
              </a:solidFill>
              <a:latin typeface="Arial" pitchFamily="34"/>
              <a:cs typeface="Arial" pitchFamily="34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606" y="0"/>
            <a:ext cx="1514167" cy="11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C50E5F-DF3D-4105-9D20-8E4042C2DD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679900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 de l’UPL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5B00F2-5FB0-47F0-9688-BB9B9B9DB9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2" y="1378858"/>
            <a:ext cx="10758711" cy="5034134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L’Etude,</a:t>
            </a:r>
          </a:p>
          <a:p>
            <a:pPr lvl="0">
              <a:lnSpc>
                <a:spcPct val="80000"/>
              </a:lnSpc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recherche,</a:t>
            </a:r>
          </a:p>
          <a:p>
            <a:pPr lvl="0">
              <a:lnSpc>
                <a:spcPct val="80000"/>
              </a:lnSpc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l’amélioration,</a:t>
            </a:r>
          </a:p>
          <a:p>
            <a:pPr lvl="0">
              <a:lnSpc>
                <a:spcPct val="80000"/>
              </a:lnSpc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mise en valeur,</a:t>
            </a:r>
          </a:p>
          <a:p>
            <a:pPr lvl="0">
              <a:lnSpc>
                <a:spcPct val="80000"/>
              </a:lnSpc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la sauvegarde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des objectifs professionnels et sociaux communes aux membres des professions libérales.</a:t>
            </a:r>
            <a:endParaRPr lang="fr-F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009" y="189670"/>
            <a:ext cx="1537252" cy="100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8BB019-A9E6-4ED4-99AE-2F81F77522A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8343" y="379829"/>
            <a:ext cx="10319660" cy="633046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Définitions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D0040A4-D1EF-4B83-861E-0E1AD48D2F9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83096" y="1287946"/>
            <a:ext cx="9197008" cy="5218871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70000"/>
              </a:lnSpc>
            </a:pPr>
            <a:r>
              <a:rPr lang="fr-FR" sz="2400" dirty="0" smtClean="0"/>
              <a:t>Il n’existe pas de définition juridique d’une profession libérale</a:t>
            </a:r>
            <a:r>
              <a:rPr lang="fr-FR" sz="2400" dirty="0" smtClean="0"/>
              <a:t>.</a:t>
            </a:r>
          </a:p>
          <a:p>
            <a:pPr lvl="0">
              <a:lnSpc>
                <a:spcPct val="70000"/>
              </a:lnSpc>
            </a:pPr>
            <a:endParaRPr lang="fr-FR" sz="2400" dirty="0" smtClean="0"/>
          </a:p>
          <a:p>
            <a:pPr lvl="0">
              <a:lnSpc>
                <a:spcPct val="70000"/>
              </a:lnSpc>
            </a:pPr>
            <a:r>
              <a:rPr lang="fr-FR" sz="2400" dirty="0" smtClean="0"/>
              <a:t>Les seuls critères objectifs qui permettent de considérer une profession </a:t>
            </a:r>
            <a:r>
              <a:rPr lang="fr-FR" sz="2400" dirty="0" smtClean="0"/>
              <a:t>comme</a:t>
            </a:r>
          </a:p>
          <a:p>
            <a:pPr lvl="0">
              <a:lnSpc>
                <a:spcPct val="70000"/>
              </a:lnSpc>
            </a:pPr>
            <a:endParaRPr lang="fr-FR" sz="2400" dirty="0"/>
          </a:p>
          <a:p>
            <a:pPr lvl="0">
              <a:lnSpc>
                <a:spcPct val="70000"/>
              </a:lnSpc>
            </a:pPr>
            <a:r>
              <a:rPr lang="fr-FR" sz="2400" dirty="0" smtClean="0"/>
              <a:t> </a:t>
            </a:r>
            <a:r>
              <a:rPr lang="fr-FR" sz="2400" dirty="0" smtClean="0"/>
              <a:t>libérale sont d’ordre</a:t>
            </a:r>
            <a:r>
              <a:rPr lang="fr-FR" sz="1500" dirty="0" smtClean="0"/>
              <a:t>:</a:t>
            </a:r>
          </a:p>
          <a:p>
            <a:pPr lvl="0">
              <a:lnSpc>
                <a:spcPct val="70000"/>
              </a:lnSpc>
            </a:pPr>
            <a:r>
              <a:rPr lang="fr-FR" sz="2400" i="1" dirty="0" smtClean="0"/>
              <a:t>-Social (activité non salariée) </a:t>
            </a:r>
            <a:r>
              <a:rPr lang="fr-FR" sz="2400" i="1" dirty="0" smtClean="0"/>
              <a:t>et</a:t>
            </a:r>
          </a:p>
          <a:p>
            <a:pPr lvl="0">
              <a:lnSpc>
                <a:spcPct val="70000"/>
              </a:lnSpc>
            </a:pPr>
            <a:endParaRPr lang="fr-FR" sz="2400" i="1" dirty="0" smtClean="0"/>
          </a:p>
          <a:p>
            <a:pPr lvl="0">
              <a:lnSpc>
                <a:spcPct val="70000"/>
              </a:lnSpc>
            </a:pPr>
            <a:r>
              <a:rPr lang="fr-FR" sz="2400" i="1" dirty="0" smtClean="0"/>
              <a:t>-Fiscal (imposition au titre de bénéfices non commerciaux)</a:t>
            </a:r>
          </a:p>
          <a:p>
            <a:pPr lvl="0">
              <a:lnSpc>
                <a:spcPct val="70000"/>
              </a:lnSpc>
            </a:pPr>
            <a:endParaRPr lang="fr-FR" sz="1500" dirty="0" smtClean="0"/>
          </a:p>
          <a:p>
            <a:pPr lvl="0">
              <a:lnSpc>
                <a:spcPct val="70000"/>
              </a:lnSpc>
            </a:pPr>
            <a:endParaRPr lang="fr-FR" sz="1500" dirty="0" smtClean="0"/>
          </a:p>
          <a:p>
            <a:pPr lvl="0">
              <a:lnSpc>
                <a:spcPct val="70000"/>
              </a:lnSpc>
            </a:pPr>
            <a:r>
              <a:rPr lang="fr-FR" sz="2000" dirty="0" smtClean="0"/>
              <a:t>Pour l’UNAPL –France:« Le Professionnel Libéral est celui dont la fonction est d’apporter, à </a:t>
            </a:r>
            <a:r>
              <a:rPr lang="fr-FR" sz="2000" dirty="0" smtClean="0"/>
              <a:t>des</a:t>
            </a:r>
          </a:p>
          <a:p>
            <a:pPr lvl="0">
              <a:lnSpc>
                <a:spcPct val="70000"/>
              </a:lnSpc>
            </a:pPr>
            <a:r>
              <a:rPr lang="fr-FR" sz="2000" dirty="0" smtClean="0"/>
              <a:t> </a:t>
            </a:r>
            <a:r>
              <a:rPr lang="fr-FR" sz="2000" dirty="0" smtClean="0"/>
              <a:t>personnes physiques ou morales qui l’ont librement choisi ,des services sous </a:t>
            </a:r>
            <a:r>
              <a:rPr lang="fr-FR" sz="2000" dirty="0" smtClean="0"/>
              <a:t>formes</a:t>
            </a:r>
          </a:p>
          <a:p>
            <a:pPr lvl="0">
              <a:lnSpc>
                <a:spcPct val="70000"/>
              </a:lnSpc>
            </a:pPr>
            <a:r>
              <a:rPr lang="fr-FR" sz="2000" dirty="0" smtClean="0"/>
              <a:t> </a:t>
            </a:r>
            <a:r>
              <a:rPr lang="fr-FR" sz="2000" dirty="0" err="1" smtClean="0"/>
              <a:t>juridiquement,économiquement</a:t>
            </a:r>
            <a:r>
              <a:rPr lang="fr-FR" sz="2000" dirty="0" smtClean="0"/>
              <a:t> et politiquement indépendantes le respect du </a:t>
            </a:r>
            <a:r>
              <a:rPr lang="fr-FR" sz="2000" dirty="0" smtClean="0"/>
              <a:t>secret</a:t>
            </a:r>
          </a:p>
          <a:p>
            <a:pPr lvl="0">
              <a:lnSpc>
                <a:spcPct val="70000"/>
              </a:lnSpc>
            </a:pPr>
            <a:r>
              <a:rPr lang="fr-FR" sz="2000" dirty="0" smtClean="0"/>
              <a:t> </a:t>
            </a:r>
            <a:r>
              <a:rPr lang="fr-FR" sz="2000" dirty="0" smtClean="0"/>
              <a:t>professionnel et qui dans le cadre d’une déontologie garantissant le respect du </a:t>
            </a:r>
            <a:r>
              <a:rPr lang="fr-FR" sz="2000" dirty="0" smtClean="0"/>
              <a:t>secret</a:t>
            </a:r>
          </a:p>
          <a:p>
            <a:pPr lvl="0">
              <a:lnSpc>
                <a:spcPct val="70000"/>
              </a:lnSpc>
            </a:pPr>
            <a:r>
              <a:rPr lang="fr-FR" sz="2000" dirty="0" smtClean="0"/>
              <a:t> </a:t>
            </a:r>
            <a:r>
              <a:rPr lang="fr-FR" sz="2000" dirty="0" smtClean="0"/>
              <a:t>professionnel et  d’une compétence </a:t>
            </a:r>
            <a:r>
              <a:rPr lang="fr-FR" sz="2000" dirty="0" err="1" smtClean="0"/>
              <a:t>reconnue,demeure</a:t>
            </a:r>
            <a:r>
              <a:rPr lang="fr-FR" sz="2000" dirty="0" smtClean="0"/>
              <a:t> personnellement responsable de </a:t>
            </a:r>
            <a:r>
              <a:rPr lang="fr-FR" sz="2000" dirty="0" smtClean="0"/>
              <a:t>ses</a:t>
            </a:r>
          </a:p>
          <a:p>
            <a:pPr lvl="0">
              <a:lnSpc>
                <a:spcPct val="70000"/>
              </a:lnSpc>
            </a:pPr>
            <a:r>
              <a:rPr lang="fr-FR" sz="2000" dirty="0" smtClean="0"/>
              <a:t> </a:t>
            </a:r>
            <a:r>
              <a:rPr lang="fr-FR" sz="2000" dirty="0" smtClean="0"/>
              <a:t>actes.</a:t>
            </a:r>
            <a:endParaRPr lang="fr-FR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508" y="225287"/>
            <a:ext cx="1699695" cy="106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93F877-5EDE-481E-B917-3FE1880619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605542"/>
          </a:xfrm>
        </p:spPr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Définitions (Suite)</a:t>
            </a:r>
            <a:endParaRPr lang="fr-FR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15F26DC-2443-4BBD-B457-753E61E7E80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0829" y="1338470"/>
            <a:ext cx="10266437" cy="4464354"/>
          </a:xfrm>
          <a:ln>
            <a:solidFill>
              <a:schemeClr val="accent1"/>
            </a:solidFill>
          </a:ln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fr-FR" sz="5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Selon l’INSEE, sont considérées comme membres d’une profession</a:t>
            </a:r>
          </a:p>
          <a:p>
            <a:pPr marL="0" indent="0">
              <a:buNone/>
            </a:pPr>
            <a:r>
              <a:rPr lang="fr-F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libérale les « personnes établies à leur compte qui ne font pas partie de</a:t>
            </a:r>
          </a:p>
          <a:p>
            <a:pPr marL="0" indent="0">
              <a:buNone/>
            </a:pPr>
            <a:r>
              <a:rPr lang="fr-F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l’industrie et du commerce et qui exercent une profession dont l’activité</a:t>
            </a:r>
          </a:p>
          <a:p>
            <a:pPr marL="0" indent="0">
              <a:buNone/>
            </a:pPr>
            <a:r>
              <a:rPr lang="fr-FR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 demande une instruction supérieure ».</a:t>
            </a:r>
            <a:endParaRPr lang="fr-FR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70000"/>
              </a:lnSpc>
            </a:pPr>
            <a:endParaRPr lang="fr-FR" sz="5000" b="1" dirty="0" smtClean="0"/>
          </a:p>
          <a:p>
            <a:pPr marL="0" lvl="0" indent="0">
              <a:lnSpc>
                <a:spcPct val="70000"/>
              </a:lnSpc>
              <a:buNone/>
            </a:pPr>
            <a:r>
              <a:rPr lang="fr-FR" sz="5000" b="1" dirty="0" smtClean="0"/>
              <a:t>Le Droit Communautaire: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5000" b="1" dirty="0" smtClean="0"/>
          </a:p>
          <a:p>
            <a:pPr marL="0" lvl="0" indent="0">
              <a:lnSpc>
                <a:spcPct val="70000"/>
              </a:lnSpc>
              <a:buNone/>
            </a:pPr>
            <a:r>
              <a:rPr lang="fr-FR" sz="5000" dirty="0" smtClean="0"/>
              <a:t>Le droit communautaire parle plus volontiers « d’activités non salariées » que de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5000" dirty="0" smtClean="0"/>
          </a:p>
          <a:p>
            <a:pPr marL="0" lvl="0" indent="0">
              <a:lnSpc>
                <a:spcPct val="70000"/>
              </a:lnSpc>
              <a:buNone/>
            </a:pPr>
            <a:r>
              <a:rPr lang="fr-FR" sz="5000" dirty="0" smtClean="0"/>
              <a:t> profession libérale dans les articles 43 et 47 du traité instituant la Communauté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5000" dirty="0" smtClean="0"/>
          </a:p>
          <a:p>
            <a:pPr marL="0" lvl="0" indent="0">
              <a:lnSpc>
                <a:spcPct val="70000"/>
              </a:lnSpc>
              <a:buNone/>
            </a:pPr>
            <a:r>
              <a:rPr lang="fr-FR" sz="5000" dirty="0" smtClean="0"/>
              <a:t> Européenne</a:t>
            </a:r>
            <a:r>
              <a:rPr lang="fr-FR" sz="5000" b="1" dirty="0" smtClean="0"/>
              <a:t>.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2000" b="1" dirty="0"/>
          </a:p>
          <a:p>
            <a:pPr marL="0" lvl="0" indent="0">
              <a:lnSpc>
                <a:spcPct val="70000"/>
              </a:lnSpc>
              <a:buNone/>
            </a:pPr>
            <a:endParaRPr lang="fr-FR" sz="2000" b="1" dirty="0" smtClean="0"/>
          </a:p>
          <a:p>
            <a:pPr marL="0" lvl="0" indent="0">
              <a:lnSpc>
                <a:spcPct val="70000"/>
              </a:lnSpc>
              <a:buNone/>
            </a:pPr>
            <a:endParaRPr lang="fr-FR" sz="2000" b="1" dirty="0"/>
          </a:p>
          <a:p>
            <a:pPr marL="0" lvl="0" indent="0">
              <a:lnSpc>
                <a:spcPct val="70000"/>
              </a:lnSpc>
              <a:buNone/>
            </a:pPr>
            <a:r>
              <a:rPr lang="fr-FR" sz="1200" dirty="0" smtClean="0"/>
              <a:t>INSEE: Institut National de la statistique et des études économiques</a:t>
            </a:r>
            <a:endParaRPr lang="fr-FR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357" y="1"/>
            <a:ext cx="1341886" cy="1195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E0B1BA-F1E8-4E09-A1DD-E0CBFC4152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14289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Valeurs Communes à toutes les professions libérales</a:t>
            </a:r>
            <a:endParaRPr lang="fr-FR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1B160A-08C3-4F26-AC58-DC139B817B6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334" y="1667104"/>
            <a:ext cx="10222895" cy="4818102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</a:pPr>
            <a:r>
              <a:rPr lang="fr-F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De ces définitions ,il est possible de dégager certains traits communs à toutes les professions libérales</a:t>
            </a:r>
            <a:r>
              <a:rPr lang="fr-F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fr-FR" sz="4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1-L’activité libérale est par nature civile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2-Le professionnel libéral a une formation d’un niveau supérieur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3- Il pratique personnellement sa profession en toute indépendance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4- Il exerce une activité intellectuelle (Une science ou un Art)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5- Il bénéficie d’un monopole d’exercice de sa profession.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6- Il respecte les règles déontologiques.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7- Il est soumis au contrôle des instances professionnelles.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8- Son titre ou son diplôme est protégé.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80000"/>
              </a:lnSpc>
            </a:pP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66" y="1046922"/>
            <a:ext cx="1474408" cy="89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E4D3A7-FF4F-4960-8EBD-A830967B7E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211015"/>
            <a:ext cx="10515600" cy="506437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Organes de Gouvernance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77352A-B834-4437-B4D5-E2CB3639AA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1548" y="1709529"/>
            <a:ext cx="9541565" cy="417443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. L ’Assemblée Générale</a:t>
            </a:r>
          </a:p>
          <a:p>
            <a:pPr marL="0" lvl="0" indent="0"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-Le Conseil de Direction </a:t>
            </a: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est composé par les membres fondateurs , les représentants des </a:t>
            </a:r>
          </a:p>
          <a:p>
            <a:pPr marL="0" lvl="0" indent="0">
              <a:buNone/>
            </a:pP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organisations affiliées de façon collective ainsi que les adhérents à titre individuel et qui sont élus </a:t>
            </a:r>
          </a:p>
          <a:p>
            <a:pPr marL="0" lvl="0" indent="0">
              <a:buNone/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our un mandat de trois (3) ans par l’assemblée générale.</a:t>
            </a:r>
          </a:p>
          <a:p>
            <a:pPr marL="0" lvl="0" indent="0">
              <a:buNone/>
            </a:pP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-Le Bureau Exécutif </a:t>
            </a: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est élu lors de l’assemblée générale pour un mandat de trois (3)ans et</a:t>
            </a:r>
          </a:p>
          <a:p>
            <a:pPr marL="0" lvl="0" indent="0">
              <a:buNone/>
            </a:pP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comprend: 1 Président,5 Vice Présidents,1 Secrétaire Général ,1 Secrétaire Adjoint,1 Trésorier </a:t>
            </a:r>
          </a:p>
          <a:p>
            <a:pPr marL="0" lvl="0" indent="0">
              <a:buNone/>
            </a:pP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Général, 1 Trésorier Adjoint et 3 Membres.</a:t>
            </a:r>
          </a:p>
          <a:p>
            <a:pPr marL="0" lvl="0" indent="0">
              <a:buNone/>
            </a:pP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Tous les membres peuvent être réélus</a:t>
            </a:r>
          </a:p>
          <a:p>
            <a:pPr marL="0" lvl="0" indent="0">
              <a:buNone/>
            </a:pP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 -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 Commissions: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se réunissent à chaque demande du président ou du conseil de </a:t>
            </a:r>
          </a:p>
          <a:p>
            <a:pPr marL="0" lvl="0" indent="0">
              <a:buNone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0000"/>
              </a:lnSpc>
            </a:pPr>
            <a:endParaRPr lang="fr-FR" sz="2400" dirty="0"/>
          </a:p>
          <a:p>
            <a:pPr lvl="1">
              <a:lnSpc>
                <a:spcPct val="70000"/>
              </a:lnSpc>
            </a:pPr>
            <a:endParaRPr lang="fr-FR" sz="2000" dirty="0"/>
          </a:p>
          <a:p>
            <a:pPr lvl="1">
              <a:lnSpc>
                <a:spcPct val="70000"/>
              </a:lnSpc>
            </a:pPr>
            <a:endParaRPr lang="fr-FR" sz="2000" dirty="0"/>
          </a:p>
          <a:p>
            <a:pPr lvl="0">
              <a:lnSpc>
                <a:spcPct val="70000"/>
              </a:lnSpc>
            </a:pPr>
            <a:endParaRPr lang="fr-FR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478" y="92764"/>
            <a:ext cx="2080592" cy="1113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104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Composition du Bureau Exécutif Sortant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179444"/>
            <a:ext cx="8596668" cy="5261114"/>
          </a:xfrm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Président:                              Faouzi </a:t>
            </a:r>
            <a:r>
              <a:rPr lang="fr-FR" dirty="0" err="1" smtClean="0"/>
              <a:t>Kechrid</a:t>
            </a:r>
            <a:endParaRPr lang="fr-FR" dirty="0" smtClean="0"/>
          </a:p>
          <a:p>
            <a:r>
              <a:rPr lang="fr-FR" dirty="0" smtClean="0"/>
              <a:t>Vice Président                        Mr Mustapha </a:t>
            </a:r>
            <a:r>
              <a:rPr lang="fr-FR" dirty="0" err="1" smtClean="0"/>
              <a:t>Jemmali</a:t>
            </a:r>
            <a:endParaRPr lang="fr-FR" dirty="0" smtClean="0"/>
          </a:p>
          <a:p>
            <a:r>
              <a:rPr lang="fr-FR" dirty="0" smtClean="0"/>
              <a:t>Vice Président                        Maître </a:t>
            </a:r>
            <a:r>
              <a:rPr lang="fr-FR" dirty="0" err="1" smtClean="0"/>
              <a:t>Said</a:t>
            </a:r>
            <a:r>
              <a:rPr lang="fr-FR" dirty="0" smtClean="0"/>
              <a:t> Bourguiba</a:t>
            </a:r>
          </a:p>
          <a:p>
            <a:r>
              <a:rPr lang="fr-FR" dirty="0" smtClean="0"/>
              <a:t>Vice Président                        </a:t>
            </a:r>
            <a:r>
              <a:rPr lang="fr-FR" dirty="0" err="1" smtClean="0"/>
              <a:t>Adel</a:t>
            </a:r>
            <a:r>
              <a:rPr lang="fr-FR" dirty="0" smtClean="0"/>
              <a:t> Ben </a:t>
            </a:r>
            <a:r>
              <a:rPr lang="fr-FR" dirty="0" err="1" smtClean="0"/>
              <a:t>Smida</a:t>
            </a:r>
            <a:endParaRPr lang="fr-FR" dirty="0" smtClean="0"/>
          </a:p>
          <a:p>
            <a:r>
              <a:rPr lang="fr-FR" dirty="0" smtClean="0"/>
              <a:t>Vice Président                        </a:t>
            </a:r>
            <a:r>
              <a:rPr lang="fr-FR" dirty="0" err="1" smtClean="0"/>
              <a:t>Rached</a:t>
            </a:r>
            <a:r>
              <a:rPr lang="fr-FR" dirty="0" smtClean="0"/>
              <a:t> </a:t>
            </a:r>
            <a:r>
              <a:rPr lang="fr-FR" dirty="0" err="1" smtClean="0"/>
              <a:t>Fourati</a:t>
            </a:r>
            <a:endParaRPr lang="fr-FR" dirty="0" smtClean="0"/>
          </a:p>
          <a:p>
            <a:r>
              <a:rPr lang="fr-FR" dirty="0" smtClean="0"/>
              <a:t>Vice Président                        </a:t>
            </a:r>
            <a:r>
              <a:rPr lang="fr-FR" dirty="0" err="1" smtClean="0"/>
              <a:t>Ouns</a:t>
            </a:r>
            <a:r>
              <a:rPr lang="fr-FR" dirty="0" smtClean="0"/>
              <a:t> </a:t>
            </a:r>
            <a:r>
              <a:rPr lang="fr-FR" dirty="0" err="1" smtClean="0"/>
              <a:t>Baklouti</a:t>
            </a:r>
            <a:endParaRPr lang="fr-FR" dirty="0" smtClean="0"/>
          </a:p>
          <a:p>
            <a:r>
              <a:rPr lang="fr-FR" dirty="0" smtClean="0"/>
              <a:t>Secrétaire Général                 </a:t>
            </a:r>
            <a:r>
              <a:rPr lang="fr-FR" dirty="0" err="1" smtClean="0"/>
              <a:t>Talel</a:t>
            </a:r>
            <a:r>
              <a:rPr lang="fr-FR" dirty="0" smtClean="0"/>
              <a:t> </a:t>
            </a:r>
            <a:r>
              <a:rPr lang="fr-FR" dirty="0" err="1" smtClean="0"/>
              <a:t>Hnana</a:t>
            </a:r>
            <a:endParaRPr lang="fr-FR" dirty="0" smtClean="0"/>
          </a:p>
          <a:p>
            <a:r>
              <a:rPr lang="fr-FR" dirty="0" smtClean="0"/>
              <a:t>Secrétaire Général adjoint      Khaled </a:t>
            </a:r>
            <a:r>
              <a:rPr lang="fr-FR" dirty="0" err="1" smtClean="0"/>
              <a:t>Mrabet</a:t>
            </a:r>
            <a:endParaRPr lang="fr-FR" dirty="0" smtClean="0"/>
          </a:p>
          <a:p>
            <a:r>
              <a:rPr lang="fr-FR" dirty="0" smtClean="0"/>
              <a:t>Trésorier Général                    Karim Kharrat</a:t>
            </a:r>
          </a:p>
          <a:p>
            <a:r>
              <a:rPr lang="fr-FR" dirty="0" smtClean="0"/>
              <a:t>Trésorier Adjoint                    Chams </a:t>
            </a:r>
            <a:r>
              <a:rPr lang="fr-FR" dirty="0" err="1" smtClean="0"/>
              <a:t>Sanhaji</a:t>
            </a:r>
            <a:r>
              <a:rPr lang="fr-FR" dirty="0" smtClean="0"/>
              <a:t> Rais</a:t>
            </a:r>
          </a:p>
          <a:p>
            <a:r>
              <a:rPr lang="fr-FR" dirty="0" smtClean="0"/>
              <a:t>Membres                                Sami </a:t>
            </a:r>
            <a:r>
              <a:rPr lang="fr-FR" dirty="0" err="1" smtClean="0"/>
              <a:t>Allagui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     </a:t>
            </a:r>
            <a:r>
              <a:rPr lang="fr-FR" dirty="0" err="1" smtClean="0"/>
              <a:t>Zeineb</a:t>
            </a:r>
            <a:r>
              <a:rPr lang="fr-FR" dirty="0" smtClean="0"/>
              <a:t> </a:t>
            </a:r>
            <a:r>
              <a:rPr lang="fr-FR" dirty="0" err="1" smtClean="0"/>
              <a:t>Manai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     </a:t>
            </a:r>
            <a:r>
              <a:rPr lang="fr-FR" dirty="0" err="1" smtClean="0"/>
              <a:t>Adnéne</a:t>
            </a:r>
            <a:r>
              <a:rPr lang="fr-FR" dirty="0" smtClean="0"/>
              <a:t> </a:t>
            </a:r>
            <a:r>
              <a:rPr lang="fr-FR" dirty="0" err="1" smtClean="0"/>
              <a:t>Jrad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              Fahd </a:t>
            </a:r>
            <a:r>
              <a:rPr lang="fr-FR" dirty="0" err="1" smtClean="0"/>
              <a:t>Ghedira</a:t>
            </a:r>
            <a:endParaRPr lang="fr-FR" dirty="0" smtClean="0"/>
          </a:p>
          <a:p>
            <a:r>
              <a:rPr lang="fr-FR" dirty="0" smtClean="0"/>
              <a:t>                                              </a:t>
            </a:r>
            <a:r>
              <a:rPr lang="fr-FR" dirty="0" err="1" smtClean="0"/>
              <a:t>Nizar</a:t>
            </a:r>
            <a:r>
              <a:rPr lang="fr-FR" dirty="0" smtClean="0"/>
              <a:t> </a:t>
            </a:r>
            <a:r>
              <a:rPr lang="fr-FR" dirty="0" err="1" smtClean="0"/>
              <a:t>Alouini</a:t>
            </a:r>
            <a:r>
              <a:rPr lang="fr-FR" dirty="0" smtClean="0"/>
              <a:t>    </a:t>
            </a:r>
            <a:endParaRPr lang="fr-FR" dirty="0" smtClean="0"/>
          </a:p>
          <a:p>
            <a:r>
              <a:rPr lang="fr-FR" dirty="0" smtClean="0"/>
              <a:t>Président d’honneur: Feu Maître Abdelkrim </a:t>
            </a:r>
            <a:r>
              <a:rPr lang="fr-FR" dirty="0" err="1" smtClean="0"/>
              <a:t>Mahbouli</a:t>
            </a:r>
            <a:endParaRPr lang="fr-FR" dirty="0" smtClean="0"/>
          </a:p>
          <a:p>
            <a:r>
              <a:rPr lang="fr-FR" dirty="0" smtClean="0"/>
              <a:t>Membres d’honneur: Dr </a:t>
            </a:r>
            <a:r>
              <a:rPr lang="fr-FR" dirty="0" err="1" smtClean="0"/>
              <a:t>Mondher</a:t>
            </a:r>
            <a:r>
              <a:rPr lang="fr-FR" dirty="0" smtClean="0"/>
              <a:t> </a:t>
            </a:r>
            <a:r>
              <a:rPr lang="fr-FR" dirty="0" err="1" smtClean="0"/>
              <a:t>Chaabouni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Feu </a:t>
            </a:r>
            <a:r>
              <a:rPr lang="fr-FR" dirty="0" err="1" smtClean="0"/>
              <a:t>Raouf</a:t>
            </a:r>
            <a:r>
              <a:rPr lang="fr-FR" dirty="0" smtClean="0"/>
              <a:t> </a:t>
            </a:r>
            <a:r>
              <a:rPr lang="fr-FR" dirty="0" err="1" smtClean="0"/>
              <a:t>Sanhaji</a:t>
            </a:r>
            <a:r>
              <a:rPr lang="fr-FR" dirty="0" smtClean="0"/>
              <a:t>                                         </a:t>
            </a: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878" y="1249845"/>
            <a:ext cx="1696279" cy="13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41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E4D3A7-FF4F-4960-8EBD-A830967B7E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211015"/>
            <a:ext cx="10515600" cy="506437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Activités et Actions: Séminaires et Colloques</a:t>
            </a:r>
            <a:endParaRPr lang="fr-FR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77352A-B834-4437-B4D5-E2CB3639AA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84738" y="927652"/>
            <a:ext cx="10027819" cy="5930347"/>
          </a:xfrm>
        </p:spPr>
        <p:txBody>
          <a:bodyPr>
            <a:normAutofit/>
          </a:bodyPr>
          <a:lstStyle/>
          <a:p>
            <a:pPr lvl="0"/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Participation au Business Forum Tunisie- Malte et Signature à Malte –La Valette d’un </a:t>
            </a:r>
            <a:r>
              <a:rPr lang="fr-FR" sz="20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 de Coopération entre l’UPL Tunisie et La Fédération Maltaise des Professions Libérales « MFPA </a:t>
            </a:r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» le 12 Mars 2018</a:t>
            </a:r>
          </a:p>
          <a:p>
            <a:pPr lvl="0"/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Deuxième Colloque International des Professions Libérales à Tunis Hôtel Carthage Thalasso </a:t>
            </a:r>
            <a:r>
              <a:rPr lang="fr-FR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Gammarth</a:t>
            </a:r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Samedi 10 Octobre 2015 sur le thème: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lvl="0" indent="0">
              <a:buNone/>
            </a:pP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  <a:r>
              <a:rPr lang="fr-F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Les Professions Libérales, pour une meilleure Gouvernance »</a:t>
            </a:r>
            <a:endParaRPr lang="fr-FR" sz="20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Premier Colloque International du 7 Juin 2014 Hôtel Carthage Thalasso –</a:t>
            </a:r>
            <a:r>
              <a:rPr lang="fr-FR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Gammarth</a:t>
            </a:r>
            <a:r>
              <a:rPr lang="fr-F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sur le thème: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>
              <a:buNone/>
            </a:pPr>
            <a:r>
              <a:rPr lang="fr-FR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fr-F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«Les Professions Libérales Vecteur de Démocratie et de Croissance dans  la Tunisie Post –Révolution: Mythe ou Réalité ».</a:t>
            </a:r>
            <a:endParaRPr lang="fr-FR" sz="2000" i="1" dirty="0">
              <a:solidFill>
                <a:srgbClr val="0070C0"/>
              </a:solidFill>
            </a:endParaRPr>
          </a:p>
          <a:p>
            <a:pPr lvl="0">
              <a:lnSpc>
                <a:spcPct val="70000"/>
              </a:lnSpc>
            </a:pPr>
            <a:r>
              <a:rPr lang="fr-FR" sz="2000" b="1" i="1" dirty="0" smtClean="0"/>
              <a:t>Deuxièmes Assises Méditerranéennes des professions libérales à Marseille les 29 et 30 Avril 2011 sur le thème: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fr-FR" sz="2000" i="1" dirty="0" smtClean="0"/>
              <a:t>            </a:t>
            </a:r>
            <a:r>
              <a:rPr lang="fr-FR" sz="2000" b="1" i="1" dirty="0" smtClean="0">
                <a:solidFill>
                  <a:srgbClr val="0070C0"/>
                </a:solidFill>
              </a:rPr>
              <a:t>« Les Professions Libérales face à la Mondialisation »</a:t>
            </a:r>
          </a:p>
          <a:p>
            <a:pPr marL="0" lvl="0" indent="0">
              <a:lnSpc>
                <a:spcPct val="70000"/>
              </a:lnSpc>
              <a:buNone/>
            </a:pPr>
            <a:endParaRPr lang="fr-FR" sz="2000" b="1" dirty="0"/>
          </a:p>
          <a:p>
            <a:pPr lvl="0">
              <a:lnSpc>
                <a:spcPct val="70000"/>
              </a:lnSpc>
            </a:pPr>
            <a:endParaRPr lang="fr-FR" sz="2400" dirty="0" smtClean="0"/>
          </a:p>
          <a:p>
            <a:pPr marL="0" lvl="0" indent="0">
              <a:lnSpc>
                <a:spcPct val="70000"/>
              </a:lnSpc>
              <a:buNone/>
            </a:pPr>
            <a:endParaRPr lang="fr-FR" sz="2400" i="1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</a:t>
            </a:r>
            <a:r>
              <a:rPr lang="fr-FR" baseline="30000" dirty="0" smtClean="0"/>
              <a:t>nd</a:t>
            </a:r>
            <a:r>
              <a:rPr lang="fr-FR" dirty="0" smtClean="0"/>
              <a:t> Business Forum </a:t>
            </a:r>
            <a:r>
              <a:rPr lang="fr-FR" dirty="0" err="1" smtClean="0"/>
              <a:t>Tunisia</a:t>
            </a:r>
            <a:r>
              <a:rPr lang="fr-FR" dirty="0" smtClean="0"/>
              <a:t>-Malta</a:t>
            </a:r>
            <a:br>
              <a:rPr lang="fr-FR" dirty="0" smtClean="0"/>
            </a:br>
            <a:r>
              <a:rPr lang="fr-FR" dirty="0" smtClean="0"/>
              <a:t>La Valette March 12 - 2018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08" y="2173841"/>
            <a:ext cx="8596668" cy="3880773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026" name="Picture 2" descr="C:\Users\Admin\Desktop\Photo Business Forum Tunisie-Mal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95" y="2199860"/>
            <a:ext cx="8481392" cy="389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0026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100" dirty="0" smtClean="0"/>
              <a:t>Signature d’un Accord de collaboration</a:t>
            </a:r>
            <a:br>
              <a:rPr lang="fr-FR" sz="3100" dirty="0" smtClean="0"/>
            </a:br>
            <a:r>
              <a:rPr lang="fr-FR" sz="3100" dirty="0" smtClean="0"/>
              <a:t>entre les médecins vétérinaires de </a:t>
            </a:r>
            <a:r>
              <a:rPr lang="fr-FR" sz="2700" dirty="0" err="1" smtClean="0"/>
              <a:t>TUNISIEet</a:t>
            </a:r>
            <a:r>
              <a:rPr lang="fr-FR" sz="2700" dirty="0" smtClean="0"/>
              <a:t> MALTE</a:t>
            </a:r>
            <a:endParaRPr lang="fr-FR" sz="27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2" name="Picture 2" descr="C:\Users\Admin\Desktop\Photo  signature MoU Malte-Tunis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9" y="1630016"/>
            <a:ext cx="8574155" cy="446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137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Signature d’un Accord de collaboration entre l’UPL et</a:t>
            </a:r>
            <a:br>
              <a:rPr lang="fr-FR" sz="2400" dirty="0" smtClean="0"/>
            </a:br>
            <a:r>
              <a:rPr lang="fr-FR" sz="2400" dirty="0" smtClean="0"/>
              <a:t>Malta </a:t>
            </a:r>
            <a:r>
              <a:rPr lang="fr-FR" sz="2400" dirty="0" err="1" smtClean="0"/>
              <a:t>Federation</a:t>
            </a:r>
            <a:r>
              <a:rPr lang="fr-FR" sz="2400" dirty="0" smtClean="0"/>
              <a:t> of </a:t>
            </a:r>
            <a:r>
              <a:rPr lang="fr-FR" sz="2400" dirty="0" err="1" smtClean="0"/>
              <a:t>Professionnal</a:t>
            </a:r>
            <a:r>
              <a:rPr lang="fr-FR" sz="2400" dirty="0" smtClean="0"/>
              <a:t> Associations « MFPA » 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146" name="Picture 2" descr="C:\Users\Admin\Desktop\Photo de Groupe Signature MoU Malte-Tunisie Professions Libérales avec minist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71" y="2213113"/>
            <a:ext cx="8587407" cy="3803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726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7896"/>
          </a:xfrm>
        </p:spPr>
        <p:txBody>
          <a:bodyPr>
            <a:normAutofit/>
          </a:bodyPr>
          <a:lstStyle/>
          <a:p>
            <a:r>
              <a:rPr lang="fr-FR" sz="2400" dirty="0" smtClean="0"/>
              <a:t>Réception en l’honneur du bureau de l’UMPL organisée par le Ministre Belge des AE au Château Val Duchesse à Bruxelles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3802888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7170" name="Picture 2" descr="C:\Users\Admin\Desktop\Discours President UMPL Bruxelles Chatea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4" y="1431234"/>
            <a:ext cx="8574156" cy="453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840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photo Colloque UMPL Tun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8" y="1749287"/>
            <a:ext cx="8534399" cy="43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385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67D352-655F-45DB-BDEF-069C877FD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51877"/>
            <a:ext cx="10515600" cy="535203"/>
          </a:xfrm>
        </p:spPr>
        <p:txBody>
          <a:bodyPr>
            <a:no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Activités (Suite)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9560A87-7383-41B2-8236-DB4957150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4" y="980661"/>
            <a:ext cx="10515600" cy="5347967"/>
          </a:xfrm>
        </p:spPr>
        <p:txBody>
          <a:bodyPr>
            <a:normAutofit fontScale="92500"/>
          </a:bodyPr>
          <a:lstStyle/>
          <a:p>
            <a:pPr>
              <a:lnSpc>
                <a:spcPct val="70000"/>
              </a:lnSpc>
            </a:pPr>
            <a:r>
              <a:rPr lang="fr-FR" sz="2400" i="1" dirty="0" smtClean="0"/>
              <a:t>Participation au Forum </a:t>
            </a:r>
            <a:r>
              <a:rPr lang="fr-FR" sz="2400" i="1" dirty="0"/>
              <a:t>De LOME-TOGO du 25 au 28 Octobre 2004 sur le thème</a:t>
            </a:r>
            <a:r>
              <a:rPr lang="fr-FR" sz="2400" i="1" dirty="0" smtClean="0"/>
              <a:t>: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fr-FR" sz="2400" i="1" dirty="0"/>
              <a:t> </a:t>
            </a:r>
            <a:r>
              <a:rPr lang="fr-FR" sz="2400" i="1" dirty="0" smtClean="0"/>
              <a:t>              </a:t>
            </a:r>
            <a:r>
              <a:rPr lang="fr-FR" sz="2400" i="1" dirty="0" smtClean="0">
                <a:solidFill>
                  <a:srgbClr val="0070C0"/>
                </a:solidFill>
              </a:rPr>
              <a:t>Professions </a:t>
            </a:r>
            <a:r>
              <a:rPr lang="fr-FR" sz="2400" i="1" dirty="0">
                <a:solidFill>
                  <a:srgbClr val="0070C0"/>
                </a:solidFill>
              </a:rPr>
              <a:t>Libérales </a:t>
            </a:r>
            <a:r>
              <a:rPr lang="fr-FR" sz="2400" i="1" dirty="0" smtClean="0">
                <a:solidFill>
                  <a:srgbClr val="0070C0"/>
                </a:solidFill>
              </a:rPr>
              <a:t>-Afrique, Santé-Ruralité-Liberté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fr-FR" sz="2400" i="1" dirty="0"/>
              <a:t> </a:t>
            </a:r>
            <a:r>
              <a:rPr lang="fr-FR" sz="2400" i="1" dirty="0" smtClean="0"/>
              <a:t>                      </a:t>
            </a:r>
            <a:r>
              <a:rPr lang="fr-FR" sz="2000" i="1" dirty="0" smtClean="0"/>
              <a:t>(</a:t>
            </a:r>
            <a:r>
              <a:rPr lang="fr-FR" sz="2000" i="1" dirty="0"/>
              <a:t>Rencontres-Echanges-Témoignages-Engagements</a:t>
            </a:r>
            <a:r>
              <a:rPr lang="fr-FR" sz="2000" i="1" dirty="0" smtClean="0"/>
              <a:t>)</a:t>
            </a:r>
          </a:p>
          <a:p>
            <a:pPr>
              <a:lnSpc>
                <a:spcPct val="70000"/>
              </a:lnSpc>
            </a:pPr>
            <a:r>
              <a:rPr lang="fr-FR" sz="2400" i="1" dirty="0" smtClean="0"/>
              <a:t>Séminaire </a:t>
            </a:r>
            <a:r>
              <a:rPr lang="fr-FR" sz="2400" i="1" dirty="0"/>
              <a:t>National Octobre 2004 à l’hôtel Abou </a:t>
            </a:r>
            <a:r>
              <a:rPr lang="fr-FR" sz="2400" i="1" dirty="0" err="1"/>
              <a:t>Nawas</a:t>
            </a:r>
            <a:r>
              <a:rPr lang="fr-FR" sz="2400" i="1" dirty="0"/>
              <a:t> à Tunis sur le thème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fr-FR" sz="2000" b="1" dirty="0"/>
              <a:t>              </a:t>
            </a:r>
            <a:r>
              <a:rPr lang="fr-FR" sz="2000" b="1" dirty="0">
                <a:solidFill>
                  <a:srgbClr val="0070C0"/>
                </a:solidFill>
              </a:rPr>
              <a:t>« la </a:t>
            </a:r>
            <a:r>
              <a:rPr lang="fr-FR" sz="2000" b="1" dirty="0" smtClean="0">
                <a:solidFill>
                  <a:srgbClr val="0070C0"/>
                </a:solidFill>
              </a:rPr>
              <a:t>Libéralisation </a:t>
            </a:r>
            <a:r>
              <a:rPr lang="fr-FR" sz="2000" b="1" dirty="0">
                <a:solidFill>
                  <a:srgbClr val="0070C0"/>
                </a:solidFill>
              </a:rPr>
              <a:t>des services et les professions règlementées »</a:t>
            </a:r>
          </a:p>
          <a:p>
            <a:pPr lvl="0">
              <a:lnSpc>
                <a:spcPct val="70000"/>
              </a:lnSpc>
            </a:pPr>
            <a:r>
              <a:rPr lang="fr-FR" sz="2000" i="1" dirty="0" smtClean="0"/>
              <a:t>Séminaire </a:t>
            </a:r>
            <a:r>
              <a:rPr lang="fr-FR" sz="2000" i="1" dirty="0"/>
              <a:t>National le 19 Juin 2004 à l’Hôtel Abou </a:t>
            </a:r>
            <a:r>
              <a:rPr lang="fr-FR" sz="2000" i="1" dirty="0" err="1"/>
              <a:t>Nawas</a:t>
            </a:r>
            <a:r>
              <a:rPr lang="fr-FR" sz="2000" i="1" dirty="0"/>
              <a:t> à Tunis sur le thème 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fr-FR" b="1" dirty="0"/>
              <a:t>            </a:t>
            </a:r>
            <a:r>
              <a:rPr lang="fr-FR" b="1" dirty="0">
                <a:solidFill>
                  <a:srgbClr val="0070C0"/>
                </a:solidFill>
              </a:rPr>
              <a:t>« Le Fonds professionnel et le Droit au maintien des professions libérales »</a:t>
            </a:r>
          </a:p>
          <a:p>
            <a:pPr lvl="0">
              <a:lnSpc>
                <a:spcPct val="70000"/>
              </a:lnSpc>
            </a:pPr>
            <a:r>
              <a:rPr lang="fr-FR" b="1" dirty="0" smtClean="0"/>
              <a:t>Séminaire </a:t>
            </a:r>
            <a:r>
              <a:rPr lang="fr-FR" b="1" dirty="0"/>
              <a:t>National 12 Mars et 16 Avril 2004 au Forum du Lac de Tunis sur le thème : 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fr-FR" b="1" dirty="0"/>
              <a:t>                </a:t>
            </a:r>
            <a:r>
              <a:rPr lang="fr-FR" b="1" dirty="0">
                <a:solidFill>
                  <a:srgbClr val="0070C0"/>
                </a:solidFill>
              </a:rPr>
              <a:t>« Les Particularités Fiscales des Professions Libérales » </a:t>
            </a:r>
            <a:endParaRPr lang="fr-FR" b="1" dirty="0" smtClean="0">
              <a:solidFill>
                <a:srgbClr val="0070C0"/>
              </a:solidFill>
            </a:endParaRPr>
          </a:p>
          <a:p>
            <a:pPr marL="0" lvl="0" indent="0">
              <a:lnSpc>
                <a:spcPct val="70000"/>
              </a:lnSpc>
              <a:buNone/>
            </a:pPr>
            <a:r>
              <a:rPr lang="fr-FR" dirty="0" smtClean="0">
                <a:solidFill>
                  <a:srgbClr val="0070C0"/>
                </a:solidFill>
              </a:rPr>
              <a:t>*</a:t>
            </a:r>
            <a:r>
              <a:rPr lang="fr-FR" b="1" dirty="0" smtClean="0">
                <a:solidFill>
                  <a:schemeClr val="tx1"/>
                </a:solidFill>
              </a:rPr>
              <a:t>Premières Assises Méditerranéennes des professions libérales </a:t>
            </a:r>
            <a:r>
              <a:rPr lang="fr-FR" dirty="0" smtClean="0"/>
              <a:t>du 1</a:t>
            </a:r>
            <a:r>
              <a:rPr lang="fr-FR" baseline="30000" dirty="0" smtClean="0"/>
              <a:t>er</a:t>
            </a:r>
            <a:r>
              <a:rPr lang="fr-FR" dirty="0" smtClean="0"/>
              <a:t> au 4 Avril  2000 à Hammamet Hôtel l’Albatros</a:t>
            </a:r>
            <a:r>
              <a:rPr lang="fr-FR" dirty="0"/>
              <a:t> </a:t>
            </a:r>
            <a:r>
              <a:rPr lang="fr-FR" dirty="0" smtClean="0"/>
              <a:t>sur le </a:t>
            </a:r>
            <a:r>
              <a:rPr lang="fr-FR" dirty="0" err="1" smtClean="0"/>
              <a:t>théme</a:t>
            </a:r>
            <a:r>
              <a:rPr lang="fr-FR" dirty="0" smtClean="0"/>
              <a:t>: </a:t>
            </a:r>
          </a:p>
          <a:p>
            <a:pPr marL="0" lvl="0" indent="0">
              <a:lnSpc>
                <a:spcPct val="70000"/>
              </a:lnSpc>
              <a:buNone/>
            </a:pPr>
            <a:r>
              <a:rPr lang="fr-FR" b="1" dirty="0" smtClean="0">
                <a:solidFill>
                  <a:srgbClr val="0070C0"/>
                </a:solidFill>
              </a:rPr>
              <a:t>    « Les Professions Libérales au service immédiat des besoins humains et garants des libertés humaines et des droits de l’Homme »;Appui à la création d’un Fonds Mondial de solidarité</a:t>
            </a:r>
          </a:p>
          <a:p>
            <a:r>
              <a:rPr lang="fr-FR" b="1" dirty="0" smtClean="0"/>
              <a:t>Participation au </a:t>
            </a:r>
            <a:r>
              <a:rPr lang="fr-FR" b="1" dirty="0" smtClean="0">
                <a:solidFill>
                  <a:schemeClr val="tx1"/>
                </a:solidFill>
              </a:rPr>
              <a:t>15éme Anniversaire de la création de l’Union Mondiale des Professions Libérales </a:t>
            </a:r>
            <a:r>
              <a:rPr lang="fr-FR" dirty="0" smtClean="0"/>
              <a:t>à Paris les 14 15 Novembre 2002 au siège de l’Organisation Mondiale de la Santé Animale « OIE » au 12 Rue de Prony 75017-Paris » sur le thème:</a:t>
            </a:r>
            <a:endParaRPr lang="fr-FR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                             </a:t>
            </a:r>
            <a:r>
              <a:rPr lang="fr-FR" b="1" dirty="0" smtClean="0">
                <a:solidFill>
                  <a:srgbClr val="0070C0"/>
                </a:solidFill>
              </a:rPr>
              <a:t>« Statut Libéral et Profession Libérale »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110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B74D40-0B21-4698-8996-7C50FF20CB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67588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Solidarité,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Coordination </a:t>
            </a: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Complémentarité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3A3E73-5243-403D-A769-8CA6FB931C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041010"/>
            <a:ext cx="10515600" cy="5493433"/>
          </a:xfrm>
        </p:spPr>
        <p:txBody>
          <a:bodyPr>
            <a:normAutofit/>
          </a:bodyPr>
          <a:lstStyle/>
          <a:p>
            <a:pPr marL="0" lvl="0" indent="0">
              <a:lnSpc>
                <a:spcPct val="80000"/>
              </a:lnSpc>
              <a:buNone/>
            </a:pPr>
            <a:r>
              <a:rPr lang="fr-FR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80000"/>
              </a:lnSpc>
            </a:pP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Union Maghrébine des Professions Libérales « UMAGPL »</a:t>
            </a:r>
          </a:p>
          <a:p>
            <a:pPr lvl="0">
              <a:lnSpc>
                <a:spcPct val="80000"/>
              </a:lnSpc>
            </a:pP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Union Arabe des Professions Libérales « UAPL »</a:t>
            </a:r>
          </a:p>
          <a:p>
            <a:pPr lvl="0">
              <a:lnSpc>
                <a:spcPct val="80000"/>
              </a:lnSpc>
            </a:pP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Union Africaine des Professions Libérales « UAFPL »</a:t>
            </a:r>
          </a:p>
          <a:p>
            <a:pPr lvl="0">
              <a:lnSpc>
                <a:spcPct val="80000"/>
              </a:lnSpc>
            </a:pPr>
            <a:r>
              <a:rPr lang="fr-F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Union Francophone des Professions Libérales « UFPL »</a:t>
            </a:r>
            <a:endParaRPr lang="fr-F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80000"/>
              </a:lnSpc>
            </a:pPr>
            <a:r>
              <a:rPr lang="fr-FR" sz="2600" dirty="0" smtClean="0"/>
              <a:t>24 Comités régionaux des PL</a:t>
            </a:r>
          </a:p>
          <a:p>
            <a:pPr lvl="0">
              <a:lnSpc>
                <a:spcPct val="80000"/>
              </a:lnSpc>
            </a:pPr>
            <a:r>
              <a:rPr lang="fr-FR" sz="2600" dirty="0" smtClean="0"/>
              <a:t>Création d’un Site Web de l’UPL et de dépliants UPL</a:t>
            </a:r>
          </a:p>
          <a:p>
            <a:pPr lvl="0">
              <a:lnSpc>
                <a:spcPct val="80000"/>
              </a:lnSpc>
            </a:pPr>
            <a:r>
              <a:rPr lang="fr-FR" sz="2600" dirty="0" smtClean="0"/>
              <a:t>Partenariat et Participation à des projets de l’UE (ENI-CBC-MED</a:t>
            </a:r>
            <a:endParaRPr lang="fr-FR" sz="2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592" y="5503793"/>
            <a:ext cx="1749286" cy="124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Photo CE UMPL a Par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668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596" y="85721"/>
            <a:ext cx="1116600" cy="89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dmin\Desktop\Photo Comité Exécutif UMPL Par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0" y="1232452"/>
            <a:ext cx="7805532" cy="494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97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2CAC21-6E5A-44BF-BEAB-11B525D0FA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993913" y="13252"/>
            <a:ext cx="9740348" cy="1258957"/>
          </a:xfrm>
        </p:spPr>
        <p:txBody>
          <a:bodyPr>
            <a:normAutofit fontScale="90000"/>
          </a:bodyPr>
          <a:lstStyle/>
          <a:p>
            <a:pPr algn="r"/>
            <a:r>
              <a:rPr lang="fr-FR" sz="27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UNION MONDIALE des PROFESSIONS LIBERALES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b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361D2DF-8D6B-4A36-947F-D8B4015759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98783" y="636104"/>
            <a:ext cx="9289775" cy="436659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80000"/>
              </a:lnSpc>
              <a:buNone/>
            </a:pPr>
            <a:endParaRPr lang="fr-FR" sz="2600" dirty="0"/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L’UMPL a été créée en 1987 et l’UPL fut un membre fondateur parmi 24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organisations ,le siège est à Paris est une organisation internationale non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/>
              <a:t>g</a:t>
            </a:r>
            <a:r>
              <a:rPr lang="fr-FR" sz="2000" dirty="0" smtClean="0"/>
              <a:t>ouvernementale.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Elle compte comme membres actifs: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*des organisations interprofessionnelles nationales ou multinationales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*des organisations mono-professionnelles internationales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Elle compte également des membres associés, membres </a:t>
            </a:r>
            <a:r>
              <a:rPr lang="fr-FR" sz="2000" dirty="0" err="1" smtClean="0"/>
              <a:t>correpondants</a:t>
            </a:r>
            <a:r>
              <a:rPr lang="fr-FR" sz="2000" dirty="0" smtClean="0"/>
              <a:t> et 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membres observateurs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Adresse :46 Boulevard de La Tour Maubourg-Paris-75343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fr-FR" sz="2000" dirty="0" smtClean="0"/>
              <a:t>Email</a:t>
            </a:r>
            <a:r>
              <a:rPr lang="fr-FR" sz="2600" dirty="0" smtClean="0"/>
              <a:t>: </a:t>
            </a:r>
            <a:r>
              <a:rPr lang="fr-FR" sz="2600" dirty="0" smtClean="0">
                <a:hlinkClick r:id="rId2"/>
              </a:rPr>
              <a:t>info@umpl.com</a:t>
            </a:r>
            <a:r>
              <a:rPr lang="fr-FR" sz="2600" dirty="0" smtClean="0"/>
              <a:t>          </a:t>
            </a:r>
            <a:r>
              <a:rPr lang="fr-FR" sz="2600" dirty="0" smtClean="0">
                <a:hlinkClick r:id="rId3"/>
              </a:rPr>
              <a:t>www.umpl.org</a:t>
            </a:r>
            <a:endParaRPr lang="fr-FR" sz="2600" dirty="0" smtClean="0"/>
          </a:p>
          <a:p>
            <a:pPr marL="0" lvl="0" indent="0">
              <a:lnSpc>
                <a:spcPct val="80000"/>
              </a:lnSpc>
              <a:buNone/>
            </a:pPr>
            <a:r>
              <a:rPr lang="fr-FR" sz="2600" dirty="0" smtClean="0"/>
              <a:t>                   </a:t>
            </a:r>
          </a:p>
          <a:p>
            <a:pPr marL="0" lvl="0" indent="0">
              <a:lnSpc>
                <a:spcPct val="80000"/>
              </a:lnSpc>
              <a:buNone/>
            </a:pPr>
            <a:endParaRPr lang="fr-FR" sz="2600" dirty="0" smtClean="0"/>
          </a:p>
          <a:p>
            <a:pPr marL="0" lvl="0" indent="0">
              <a:lnSpc>
                <a:spcPct val="80000"/>
              </a:lnSpc>
              <a:buNone/>
            </a:pPr>
            <a:endParaRPr lang="fr-FR" sz="2600" dirty="0"/>
          </a:p>
        </p:txBody>
      </p:sp>
      <p:pic>
        <p:nvPicPr>
          <p:cNvPr id="1026" name="Picture 2" descr="C:\Users\Admin\Desktop\logo UMP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83" y="5002696"/>
            <a:ext cx="8534400" cy="217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1E52F6-69FD-4EA3-9B83-5DB6C595D6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661813"/>
          </a:xfrm>
        </p:spPr>
        <p:txBody>
          <a:bodyPr>
            <a:normAutofit/>
          </a:bodyPr>
          <a:lstStyle/>
          <a:p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Réunion de l’UMPL avec le </a:t>
            </a:r>
            <a:r>
              <a:rPr lang="fr-FR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CEPLISà</a:t>
            </a:r>
            <a:r>
              <a:rPr lang="fr-FR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Bruxelles</a:t>
            </a:r>
            <a:endParaRPr lang="fr-FR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8D9D93-7CE1-47E3-BFC2-B2664A2D8FB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44621" y="1026941"/>
            <a:ext cx="8596668" cy="5598941"/>
          </a:xfrm>
        </p:spPr>
        <p:txBody>
          <a:bodyPr>
            <a:noAutofit/>
          </a:bodyPr>
          <a:lstStyle/>
          <a:p>
            <a:pPr lvl="0"/>
            <a:endParaRPr lang="fr-F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reunion_UMPL_Bruxell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7" y="1060172"/>
            <a:ext cx="8560905" cy="543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6257731-A012-4623-98A2-FC44B078754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fr-FR" dirty="0"/>
          </a:p>
          <a:p>
            <a:pPr lvl="0"/>
            <a:endParaRPr lang="fr-FR" dirty="0"/>
          </a:p>
          <a:p>
            <a:pPr marL="0" lvl="0" indent="0">
              <a:buNone/>
            </a:pPr>
            <a:r>
              <a:rPr lang="fr-FR" dirty="0"/>
              <a:t>				                 </a:t>
            </a:r>
            <a:endParaRPr lang="fr-FR" sz="6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dmin\Desktop\Cérémonie Honoris Causa Sassa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6" y="1603514"/>
            <a:ext cx="8872605" cy="478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Photo Réunion CE UMPL à Tunis Oct 2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408" y="702365"/>
            <a:ext cx="4638262" cy="569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7143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sidi-bou-said_2361_pgh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002867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 descr="Section-310-20100222-1112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733" y="0"/>
            <a:ext cx="6282267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 descr="untitl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00688"/>
            <a:ext cx="190500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 descr="jasmi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72126"/>
            <a:ext cx="305011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6" descr="jasmi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5572126"/>
            <a:ext cx="215476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7" descr="jasmin-plante-botaniqu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5572126"/>
            <a:ext cx="1877484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Picture 8" descr="JasminIindoors_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018" y="5570538"/>
            <a:ext cx="2774949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5" name="Picture 9" descr="jasmin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572126"/>
            <a:ext cx="229446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1610" name="WordArt 10"/>
          <p:cNvSpPr>
            <a:spLocks noChangeArrowheads="1" noChangeShapeType="1" noTextEdit="1"/>
          </p:cNvSpPr>
          <p:nvPr/>
        </p:nvSpPr>
        <p:spPr bwMode="auto">
          <a:xfrm>
            <a:off x="2133600" y="3124200"/>
            <a:ext cx="8286808" cy="1785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fr-FR" sz="44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Merci pour votre attention</a:t>
            </a:r>
          </a:p>
          <a:p>
            <a:pPr>
              <a:defRPr/>
            </a:pPr>
            <a:r>
              <a:rPr lang="ar-AE" sz="44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شكرا لمتابعتكم</a:t>
            </a:r>
          </a:p>
          <a:p>
            <a:pPr>
              <a:defRPr/>
            </a:pPr>
            <a:r>
              <a:rPr lang="fr-FR" sz="44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Thank</a:t>
            </a:r>
            <a:r>
              <a:rPr lang="fr-FR" sz="44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fr-FR" sz="44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you</a:t>
            </a:r>
            <a:r>
              <a:rPr lang="fr-FR" sz="44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for </a:t>
            </a:r>
            <a:r>
              <a:rPr lang="fr-FR" sz="4400" kern="10" dirty="0" err="1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your</a:t>
            </a:r>
            <a:r>
              <a:rPr lang="fr-FR" sz="4400" kern="10" dirty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 attention</a:t>
            </a:r>
          </a:p>
        </p:txBody>
      </p:sp>
      <p:pic>
        <p:nvPicPr>
          <p:cNvPr id="55307" name="Picture 3" descr="Section-310-20100222-1112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733" y="0"/>
            <a:ext cx="6282267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r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2400" i="1" dirty="0" err="1" smtClean="0"/>
              <a:t>Welcome</a:t>
            </a:r>
            <a:r>
              <a:rPr lang="fr-FR" sz="2400" i="1" dirty="0" smtClean="0"/>
              <a:t> to </a:t>
            </a:r>
            <a:br>
              <a:rPr lang="fr-FR" sz="2400" i="1" dirty="0" smtClean="0"/>
            </a:br>
            <a:r>
              <a:rPr lang="fr-FR" sz="2400" i="1" dirty="0" err="1" smtClean="0"/>
              <a:t>Tunisia</a:t>
            </a:r>
            <a:endParaRPr lang="fr-FR" sz="2400" i="1" dirty="0"/>
          </a:p>
        </p:txBody>
      </p:sp>
      <p:sp>
        <p:nvSpPr>
          <p:cNvPr id="25613" name="Espace réservé du contenu 14"/>
          <p:cNvSpPr>
            <a:spLocks noGrp="1"/>
          </p:cNvSpPr>
          <p:nvPr>
            <p:ph idx="1"/>
          </p:nvPr>
        </p:nvSpPr>
        <p:spPr>
          <a:xfrm flipH="1" flipV="1">
            <a:off x="-1047750" y="3357563"/>
            <a:ext cx="641351" cy="76200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endParaRPr lang="fr-FR" sz="80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393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92766"/>
            <a:ext cx="8596668" cy="583096"/>
          </a:xfrm>
        </p:spPr>
        <p:txBody>
          <a:bodyPr>
            <a:normAutofit fontScale="90000"/>
          </a:bodyPr>
          <a:lstStyle/>
          <a:p>
            <a:r>
              <a:rPr lang="fr-FR" sz="2700" dirty="0" smtClean="0"/>
              <a:t>Elections du Nouveau Bureau Exécutif de l’UPL 2019-2022</a:t>
            </a:r>
            <a:r>
              <a:rPr lang="fr-FR" dirty="0" smtClean="0"/>
              <a:t>: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67408" y="755374"/>
            <a:ext cx="8123583" cy="6003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 </a:t>
            </a:r>
            <a:r>
              <a:rPr lang="fr-FR" dirty="0" smtClean="0"/>
              <a:t>                                                Liste des Candidats:</a:t>
            </a:r>
          </a:p>
          <a:p>
            <a:r>
              <a:rPr lang="fr-FR" dirty="0" err="1" smtClean="0"/>
              <a:t>Ezzeddine</a:t>
            </a:r>
            <a:r>
              <a:rPr lang="fr-FR" dirty="0" smtClean="0"/>
              <a:t> </a:t>
            </a:r>
            <a:r>
              <a:rPr lang="fr-FR" dirty="0" err="1" smtClean="0"/>
              <a:t>Bennour</a:t>
            </a:r>
            <a:r>
              <a:rPr lang="fr-FR" dirty="0" smtClean="0"/>
              <a:t>                                                 Mohamed </a:t>
            </a:r>
            <a:r>
              <a:rPr lang="fr-FR" dirty="0" err="1" smtClean="0"/>
              <a:t>Khessairi</a:t>
            </a:r>
            <a:endParaRPr lang="fr-FR" dirty="0" smtClean="0"/>
          </a:p>
          <a:p>
            <a:r>
              <a:rPr lang="fr-FR" dirty="0" err="1" smtClean="0"/>
              <a:t>Fethi</a:t>
            </a:r>
            <a:r>
              <a:rPr lang="fr-FR" dirty="0" smtClean="0"/>
              <a:t> Ben </a:t>
            </a:r>
            <a:r>
              <a:rPr lang="fr-FR" dirty="0" err="1" smtClean="0"/>
              <a:t>Zekri</a:t>
            </a:r>
            <a:r>
              <a:rPr lang="fr-FR" dirty="0" smtClean="0"/>
              <a:t>                                                       </a:t>
            </a:r>
            <a:r>
              <a:rPr lang="fr-FR" dirty="0" err="1" smtClean="0"/>
              <a:t>Hela</a:t>
            </a:r>
            <a:r>
              <a:rPr lang="fr-FR" dirty="0" smtClean="0"/>
              <a:t> Ben </a:t>
            </a:r>
            <a:r>
              <a:rPr lang="fr-FR" dirty="0" err="1" smtClean="0"/>
              <a:t>Zekri</a:t>
            </a:r>
            <a:endParaRPr lang="fr-FR" dirty="0" smtClean="0"/>
          </a:p>
          <a:p>
            <a:r>
              <a:rPr lang="fr-FR" dirty="0" smtClean="0"/>
              <a:t>Karim Kharrat                                                         Fahd </a:t>
            </a:r>
            <a:r>
              <a:rPr lang="fr-FR" dirty="0" err="1" smtClean="0"/>
              <a:t>Ghedira</a:t>
            </a:r>
            <a:endParaRPr lang="fr-FR" dirty="0" smtClean="0"/>
          </a:p>
          <a:p>
            <a:r>
              <a:rPr lang="fr-FR" dirty="0" err="1" smtClean="0"/>
              <a:t>Adel</a:t>
            </a:r>
            <a:r>
              <a:rPr lang="fr-FR" dirty="0" smtClean="0"/>
              <a:t> Ben </a:t>
            </a:r>
            <a:r>
              <a:rPr lang="fr-FR" dirty="0" err="1" smtClean="0"/>
              <a:t>Smida</a:t>
            </a:r>
            <a:r>
              <a:rPr lang="fr-FR" dirty="0" smtClean="0"/>
              <a:t>                                                       Khaled </a:t>
            </a:r>
            <a:r>
              <a:rPr lang="fr-FR" dirty="0" err="1" smtClean="0"/>
              <a:t>Mrabet</a:t>
            </a:r>
            <a:endParaRPr lang="fr-FR" dirty="0" smtClean="0"/>
          </a:p>
          <a:p>
            <a:r>
              <a:rPr lang="fr-FR" dirty="0" err="1" smtClean="0"/>
              <a:t>Ouns</a:t>
            </a:r>
            <a:r>
              <a:rPr lang="fr-FR" dirty="0" smtClean="0"/>
              <a:t> </a:t>
            </a:r>
            <a:r>
              <a:rPr lang="fr-FR" dirty="0" err="1" smtClean="0"/>
              <a:t>Baklouti</a:t>
            </a:r>
            <a:r>
              <a:rPr lang="fr-FR" dirty="0" smtClean="0"/>
              <a:t>                                                          Anas </a:t>
            </a:r>
            <a:r>
              <a:rPr lang="fr-FR" dirty="0" err="1" smtClean="0"/>
              <a:t>Barrak</a:t>
            </a:r>
            <a:endParaRPr lang="fr-FR" dirty="0" smtClean="0"/>
          </a:p>
          <a:p>
            <a:r>
              <a:rPr lang="fr-FR" dirty="0" err="1" smtClean="0"/>
              <a:t>Zied</a:t>
            </a:r>
            <a:r>
              <a:rPr lang="fr-FR" dirty="0" smtClean="0"/>
              <a:t> </a:t>
            </a:r>
            <a:r>
              <a:rPr lang="fr-FR" dirty="0" err="1" smtClean="0"/>
              <a:t>Kamoun</a:t>
            </a:r>
            <a:r>
              <a:rPr lang="fr-FR" dirty="0" smtClean="0"/>
              <a:t>                                                           </a:t>
            </a:r>
            <a:r>
              <a:rPr lang="fr-FR" dirty="0" err="1" smtClean="0"/>
              <a:t>Chemli</a:t>
            </a:r>
            <a:r>
              <a:rPr lang="fr-FR" dirty="0" smtClean="0"/>
              <a:t> </a:t>
            </a:r>
            <a:r>
              <a:rPr lang="fr-FR" dirty="0" err="1" smtClean="0"/>
              <a:t>Sarra</a:t>
            </a:r>
            <a:endParaRPr lang="fr-FR" dirty="0" smtClean="0"/>
          </a:p>
          <a:p>
            <a:r>
              <a:rPr lang="fr-FR" dirty="0" err="1" smtClean="0"/>
              <a:t>Houda</a:t>
            </a:r>
            <a:r>
              <a:rPr lang="fr-FR" dirty="0" smtClean="0"/>
              <a:t> </a:t>
            </a:r>
            <a:r>
              <a:rPr lang="fr-FR" dirty="0" err="1" smtClean="0"/>
              <a:t>Blaiech</a:t>
            </a:r>
            <a:r>
              <a:rPr lang="fr-FR" dirty="0" smtClean="0"/>
              <a:t>                                                         Khaled </a:t>
            </a:r>
            <a:r>
              <a:rPr lang="fr-FR" dirty="0" err="1" smtClean="0"/>
              <a:t>Fadhel</a:t>
            </a:r>
            <a:endParaRPr lang="fr-FR" dirty="0" smtClean="0"/>
          </a:p>
          <a:p>
            <a:r>
              <a:rPr lang="fr-FR" dirty="0" smtClean="0"/>
              <a:t>Zohra </a:t>
            </a:r>
            <a:r>
              <a:rPr lang="fr-FR" dirty="0" err="1" smtClean="0"/>
              <a:t>Guesmi</a:t>
            </a:r>
            <a:r>
              <a:rPr lang="fr-FR" dirty="0" smtClean="0"/>
              <a:t>                                                          </a:t>
            </a:r>
            <a:r>
              <a:rPr lang="fr-FR" dirty="0" err="1" smtClean="0"/>
              <a:t>Riadh</a:t>
            </a:r>
            <a:r>
              <a:rPr lang="fr-FR" dirty="0" smtClean="0"/>
              <a:t> </a:t>
            </a:r>
            <a:r>
              <a:rPr lang="fr-FR" dirty="0" err="1" smtClean="0"/>
              <a:t>Stambouli</a:t>
            </a:r>
            <a:endParaRPr lang="fr-FR" dirty="0" smtClean="0"/>
          </a:p>
          <a:p>
            <a:r>
              <a:rPr lang="fr-FR" dirty="0" err="1" smtClean="0"/>
              <a:t>Rached</a:t>
            </a:r>
            <a:r>
              <a:rPr lang="fr-FR" dirty="0" smtClean="0"/>
              <a:t> </a:t>
            </a:r>
            <a:r>
              <a:rPr lang="fr-FR" dirty="0" err="1" smtClean="0"/>
              <a:t>Fourati</a:t>
            </a:r>
            <a:r>
              <a:rPr lang="fr-FR" dirty="0" smtClean="0"/>
              <a:t>                                                        Mokhtar </a:t>
            </a:r>
            <a:r>
              <a:rPr lang="fr-FR" dirty="0" err="1" smtClean="0"/>
              <a:t>Blaiech</a:t>
            </a:r>
            <a:endParaRPr lang="fr-FR" dirty="0" smtClean="0"/>
          </a:p>
          <a:p>
            <a:r>
              <a:rPr lang="fr-FR" dirty="0" err="1" smtClean="0"/>
              <a:t>Rafiaa</a:t>
            </a:r>
            <a:r>
              <a:rPr lang="fr-FR" dirty="0" smtClean="0"/>
              <a:t> </a:t>
            </a:r>
            <a:r>
              <a:rPr lang="fr-FR" dirty="0" err="1" smtClean="0"/>
              <a:t>Mzabi</a:t>
            </a:r>
            <a:r>
              <a:rPr lang="fr-FR" dirty="0" smtClean="0"/>
              <a:t>                                                            Sami </a:t>
            </a:r>
            <a:r>
              <a:rPr lang="fr-FR" dirty="0" err="1" smtClean="0"/>
              <a:t>Mzabi</a:t>
            </a:r>
            <a:endParaRPr lang="fr-FR" dirty="0" smtClean="0"/>
          </a:p>
          <a:p>
            <a:r>
              <a:rPr lang="fr-FR" dirty="0" err="1" smtClean="0"/>
              <a:t>Khélil</a:t>
            </a:r>
            <a:r>
              <a:rPr lang="fr-FR" dirty="0" smtClean="0"/>
              <a:t> Ben </a:t>
            </a:r>
            <a:r>
              <a:rPr lang="fr-FR" dirty="0" err="1" smtClean="0"/>
              <a:t>Miled</a:t>
            </a:r>
            <a:r>
              <a:rPr lang="fr-FR" dirty="0" smtClean="0"/>
              <a:t>                                                       Anis Ben </a:t>
            </a:r>
            <a:r>
              <a:rPr lang="fr-FR" dirty="0" err="1" smtClean="0"/>
              <a:t>Châabane</a:t>
            </a:r>
            <a:endParaRPr lang="fr-FR" dirty="0" smtClean="0"/>
          </a:p>
          <a:p>
            <a:r>
              <a:rPr lang="fr-FR" dirty="0" err="1" smtClean="0"/>
              <a:t>Said</a:t>
            </a:r>
            <a:r>
              <a:rPr lang="fr-FR" dirty="0" smtClean="0"/>
              <a:t> Bourguiba                                                         Faouzi </a:t>
            </a:r>
            <a:r>
              <a:rPr lang="fr-FR" dirty="0" err="1" smtClean="0"/>
              <a:t>Kechrid</a:t>
            </a:r>
            <a:endParaRPr lang="fr-FR" dirty="0" smtClean="0"/>
          </a:p>
          <a:p>
            <a:r>
              <a:rPr lang="fr-FR" dirty="0" err="1" smtClean="0"/>
              <a:t>Nejiba</a:t>
            </a:r>
            <a:r>
              <a:rPr lang="fr-FR" dirty="0" smtClean="0"/>
              <a:t> </a:t>
            </a:r>
            <a:r>
              <a:rPr lang="fr-FR" dirty="0" err="1" smtClean="0"/>
              <a:t>Chouk</a:t>
            </a:r>
            <a:r>
              <a:rPr lang="fr-FR" dirty="0" smtClean="0"/>
              <a:t>                                                           </a:t>
            </a:r>
            <a:r>
              <a:rPr lang="fr-FR" dirty="0" err="1" smtClean="0"/>
              <a:t>Mondher</a:t>
            </a:r>
            <a:r>
              <a:rPr lang="fr-FR" dirty="0" smtClean="0"/>
              <a:t> Ben Othman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63617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2625</TotalTime>
  <Words>764</Words>
  <Application>Microsoft Office PowerPoint</Application>
  <PresentationFormat>Personnalisé</PresentationFormat>
  <Paragraphs>220</Paragraphs>
  <Slides>27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Facet</vt:lpstr>
      <vt:lpstr>      L’Union des Professions Libérales                 Visa N° 5041 du 21 Septembre 1982             Assemblée Générale Elective de l’ UPL    Samedi 29 Juin 2019à l’Hôtel Carthage Thalasso Gammarth       </vt:lpstr>
      <vt:lpstr>Importance des Professions Libérales</vt:lpstr>
      <vt:lpstr>       Types de Professions Libérales</vt:lpstr>
      <vt:lpstr>Présentation PowerPoint</vt:lpstr>
      <vt:lpstr>Présentation PowerPoint</vt:lpstr>
      <vt:lpstr>Objectifs de l’UPL</vt:lpstr>
      <vt:lpstr>  Définitions</vt:lpstr>
      <vt:lpstr>Définitions (Suite)</vt:lpstr>
      <vt:lpstr>Valeurs Communes à toutes les professions libérales</vt:lpstr>
      <vt:lpstr> Organes de Gouvernance</vt:lpstr>
      <vt:lpstr>Composition du Bureau Exécutif Sortant</vt:lpstr>
      <vt:lpstr> Activités et Actions: Séminaires et Colloques</vt:lpstr>
      <vt:lpstr>2nd Business Forum Tunisia-Malta La Valette March 12 - 2018</vt:lpstr>
      <vt:lpstr>Signature d’un Accord de collaboration entre les médecins vétérinaires de TUNISIEet MALTE</vt:lpstr>
      <vt:lpstr>Signature d’un Accord de collaboration entre l’UPL et Malta Federation of Professionnal Associations « MFPA » </vt:lpstr>
      <vt:lpstr>Réception en l’honneur du bureau de l’UMPL organisée par le Ministre Belge des AE au Château Val Duchesse à Bruxelles</vt:lpstr>
      <vt:lpstr>Présentation PowerPoint</vt:lpstr>
      <vt:lpstr>Activités (Suite)</vt:lpstr>
      <vt:lpstr>Solidarité, Coordination et Complémentarité</vt:lpstr>
      <vt:lpstr>Présentation PowerPoint</vt:lpstr>
      <vt:lpstr>Présentation PowerPoint</vt:lpstr>
      <vt:lpstr>UNION MONDIALE des PROFESSIONS LIBERALES                              </vt:lpstr>
      <vt:lpstr>Réunion de l’UMPL avec le CEPLISà Bruxelles</vt:lpstr>
      <vt:lpstr>Présentation PowerPoint</vt:lpstr>
      <vt:lpstr>Présentation PowerPoint</vt:lpstr>
      <vt:lpstr>Welcome to  Tunisia</vt:lpstr>
      <vt:lpstr>Elections du Nouveau Bureau Exécutif de l’UPL 2019-2022: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 Septembre 2017  Stratégie régionale de lutte contre les maladies animales</dc:title>
  <dc:creator>DKH02</dc:creator>
  <cp:lastModifiedBy>Admin</cp:lastModifiedBy>
  <cp:revision>102</cp:revision>
  <dcterms:created xsi:type="dcterms:W3CDTF">2017-09-08T17:13:34Z</dcterms:created>
  <dcterms:modified xsi:type="dcterms:W3CDTF">2019-06-27T14:02:16Z</dcterms:modified>
</cp:coreProperties>
</file>